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ira Sans" panose="020B0503050000020004" pitchFamily="34" charset="0"/>
      <p:regular r:id="rId26"/>
      <p:bold r:id="rId27"/>
      <p:italic r:id="rId28"/>
      <p:boldItalic r:id="rId29"/>
    </p:embeddedFont>
    <p:embeddedFont>
      <p:font typeface="Fira Sans Bold" panose="020B0803050000020004" charset="0"/>
      <p:regular r:id="rId30"/>
    </p:embeddedFont>
    <p:embeddedFont>
      <p:font typeface="Fira Sans Bold Italics" panose="020B0604020202020204" charset="0"/>
      <p:regular r:id="rId31"/>
    </p:embeddedFont>
    <p:embeddedFont>
      <p:font typeface="Fira Sans Light" panose="020B0403050000020004" pitchFamily="34" charset="0"/>
      <p:regular r:id="rId32"/>
      <p:italic r:id="rId33"/>
    </p:embeddedFont>
    <p:embeddedFont>
      <p:font typeface="Fira Sans Medium" panose="020B06030500000200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81"/>
    <a:srgbClr val="4DA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878F9-8C38-4D45-84DE-DBDC15335E14}" v="13" dt="2023-11-21T20:16:44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9849" autoAdjust="0"/>
  </p:normalViewPr>
  <p:slideViewPr>
    <p:cSldViewPr>
      <p:cViewPr varScale="1">
        <p:scale>
          <a:sx n="40" d="100"/>
          <a:sy n="40" d="100"/>
        </p:scale>
        <p:origin x="194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b="0" i="0" dirty="0">
              <a:solidFill>
                <a:srgbClr val="333333"/>
              </a:solidFill>
              <a:effectLst/>
              <a:latin typeface="OpenSansRegular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1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3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67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833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62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986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385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026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3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1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35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amplifund.Zendesk.com" TargetMode="External"/><Relationship Id="rId3" Type="http://schemas.openxmlformats.org/officeDocument/2006/relationships/hyperlink" Target="https://kauaiforward.com/grants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plifund.zendesk.com/hc/en-us/sections/360011592053-AmpliFund-Applicant-Series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68198" y="765961"/>
            <a:ext cx="1445329" cy="1202514"/>
          </a:xfrm>
          <a:custGeom>
            <a:avLst/>
            <a:gdLst/>
            <a:ahLst/>
            <a:cxnLst/>
            <a:rect l="l" t="t" r="r" b="b"/>
            <a:pathLst>
              <a:path w="1445329" h="1202514">
                <a:moveTo>
                  <a:pt x="0" y="0"/>
                </a:moveTo>
                <a:lnTo>
                  <a:pt x="1445329" y="0"/>
                </a:lnTo>
                <a:lnTo>
                  <a:pt x="1445329" y="1202513"/>
                </a:lnTo>
                <a:lnTo>
                  <a:pt x="0" y="1202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28700" y="814289"/>
            <a:ext cx="1154185" cy="1154185"/>
          </a:xfrm>
          <a:custGeom>
            <a:avLst/>
            <a:gdLst/>
            <a:ahLst/>
            <a:cxnLst/>
            <a:rect l="l" t="t" r="r" b="b"/>
            <a:pathLst>
              <a:path w="1154185" h="1154185">
                <a:moveTo>
                  <a:pt x="0" y="0"/>
                </a:moveTo>
                <a:lnTo>
                  <a:pt x="1154185" y="0"/>
                </a:lnTo>
                <a:lnTo>
                  <a:pt x="1154185" y="1154185"/>
                </a:lnTo>
                <a:lnTo>
                  <a:pt x="0" y="11541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8700" y="3332656"/>
            <a:ext cx="11679816" cy="4309083"/>
            <a:chOff x="0" y="0"/>
            <a:chExt cx="15573089" cy="574544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15573089" cy="5000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41"/>
                </a:lnSpc>
              </a:pPr>
              <a:r>
                <a:rPr lang="en-US" sz="8200">
                  <a:solidFill>
                    <a:srgbClr val="000000"/>
                  </a:solidFill>
                  <a:latin typeface="Fira Sans Bold"/>
                </a:rPr>
                <a:t>Agriculture Farm Expansion</a:t>
              </a:r>
            </a:p>
            <a:p>
              <a:pPr>
                <a:lnSpc>
                  <a:spcPts val="9841"/>
                </a:lnSpc>
              </a:pPr>
              <a:r>
                <a:rPr lang="en-US" sz="8200">
                  <a:solidFill>
                    <a:srgbClr val="000000"/>
                  </a:solidFill>
                  <a:latin typeface="Fira Sans Bold"/>
                </a:rPr>
                <a:t>Grant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339681"/>
              <a:ext cx="15573089" cy="40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Bold"/>
                </a:rPr>
                <a:t>County of Kauai</a:t>
              </a:r>
              <a:r>
                <a:rPr lang="en-US" sz="1800">
                  <a:solidFill>
                    <a:srgbClr val="000000"/>
                  </a:solidFill>
                  <a:latin typeface="Fira Sans Bold Italics"/>
                </a:rPr>
                <a:t>  Office of Economic Development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7609" y="350370"/>
            <a:ext cx="7055421" cy="179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49"/>
              </a:lnSpc>
              <a:spcBef>
                <a:spcPct val="0"/>
              </a:spcBef>
            </a:pPr>
            <a:r>
              <a:rPr lang="en-US" sz="5499" spc="-54">
                <a:solidFill>
                  <a:srgbClr val="000000"/>
                </a:solidFill>
                <a:latin typeface="Fira Sans Medium"/>
              </a:rPr>
              <a:t>Bona Fide Farm or Ranch Eligibility cont...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39279" y="1195742"/>
            <a:ext cx="1366986" cy="29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Pages 4-6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891779" y="3251944"/>
            <a:ext cx="6504442" cy="1272088"/>
            <a:chOff x="0" y="0"/>
            <a:chExt cx="1125819" cy="220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5819" cy="220179"/>
            </a:xfrm>
            <a:custGeom>
              <a:avLst/>
              <a:gdLst/>
              <a:ahLst/>
              <a:cxnLst/>
              <a:rect l="l" t="t" r="r" b="b"/>
              <a:pathLst>
                <a:path w="1125819" h="220179">
                  <a:moveTo>
                    <a:pt x="0" y="0"/>
                  </a:moveTo>
                  <a:lnTo>
                    <a:pt x="1125819" y="0"/>
                  </a:lnTo>
                  <a:lnTo>
                    <a:pt x="1125819" y="220179"/>
                  </a:lnTo>
                  <a:lnTo>
                    <a:pt x="0" y="220179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25819" cy="25827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69"/>
                </a:lnSpc>
              </a:pPr>
              <a:r>
                <a:rPr lang="en-US" sz="3899" spc="194">
                  <a:solidFill>
                    <a:srgbClr val="000000"/>
                  </a:solidFill>
                  <a:latin typeface="Fira Sans Bold"/>
                </a:rPr>
                <a:t>All Farms and Ranches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561940" y="4695482"/>
            <a:ext cx="11164121" cy="272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Owner-operator is U.S. Citizen for 3 years or permanent status alien who has resided in the State for at least 5 years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No cancellation of lease, license, permit or easement on public lands in the past 5 years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Not in arrears on tax/ other obligations to the State or Hawaii counties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Active GET License in Hawaii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Kauai County residents for minimum of 1 year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534240" y="7810564"/>
            <a:ext cx="2506353" cy="924496"/>
            <a:chOff x="0" y="0"/>
            <a:chExt cx="433811" cy="1600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33811" cy="160016"/>
            </a:xfrm>
            <a:custGeom>
              <a:avLst/>
              <a:gdLst/>
              <a:ahLst/>
              <a:cxnLst/>
              <a:rect l="l" t="t" r="r" b="b"/>
              <a:pathLst>
                <a:path w="433811" h="160016">
                  <a:moveTo>
                    <a:pt x="0" y="0"/>
                  </a:moveTo>
                  <a:lnTo>
                    <a:pt x="433811" y="0"/>
                  </a:lnTo>
                  <a:lnTo>
                    <a:pt x="433811" y="160016"/>
                  </a:lnTo>
                  <a:lnTo>
                    <a:pt x="0" y="160016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33811" cy="18859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399" spc="119">
                  <a:solidFill>
                    <a:srgbClr val="000000"/>
                  </a:solidFill>
                  <a:latin typeface="Fira Sans Bold"/>
                </a:rPr>
                <a:t>Farm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66137" y="7810564"/>
            <a:ext cx="2506353" cy="924496"/>
            <a:chOff x="0" y="0"/>
            <a:chExt cx="433811" cy="1600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3811" cy="160016"/>
            </a:xfrm>
            <a:custGeom>
              <a:avLst/>
              <a:gdLst/>
              <a:ahLst/>
              <a:cxnLst/>
              <a:rect l="l" t="t" r="r" b="b"/>
              <a:pathLst>
                <a:path w="433811" h="160016">
                  <a:moveTo>
                    <a:pt x="0" y="0"/>
                  </a:moveTo>
                  <a:lnTo>
                    <a:pt x="433811" y="0"/>
                  </a:lnTo>
                  <a:lnTo>
                    <a:pt x="433811" y="160016"/>
                  </a:lnTo>
                  <a:lnTo>
                    <a:pt x="0" y="160016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33811" cy="18859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399" spc="119">
                  <a:solidFill>
                    <a:srgbClr val="000000"/>
                  </a:solidFill>
                  <a:latin typeface="Fira Sans Bold"/>
                </a:rPr>
                <a:t>Ranch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535195" y="8876067"/>
            <a:ext cx="6283952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Operates on an aggregate of 100 acres or less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62638" y="8906510"/>
            <a:ext cx="6313351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Operates on an aggregate of 200 acres or less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576524"/>
            <a:ext cx="6629142" cy="197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Project/Proposal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72353" y="3048874"/>
            <a:ext cx="12433608" cy="642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Projects must occur 100% in the County of Kauai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4F4F4"/>
              </a:solidFill>
              <a:latin typeface="Fira Sans Bold"/>
            </a:endParaRPr>
          </a:p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Projects must have a direct impact on expansion of existing Kauai ag operation(s)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4F4F4"/>
              </a:solidFill>
              <a:latin typeface="Fira Sans Bold"/>
            </a:endParaRPr>
          </a:p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Examples of existing ag operations: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fruit and vegetable farm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livestock or poultry operation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aquaculture or mariculture operation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floriculture production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horticulture and nursery production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agroforestry 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apiculture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773400" y="1146232"/>
            <a:ext cx="1636502" cy="288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4F4F4"/>
                </a:solidFill>
                <a:latin typeface="Fira Sans"/>
              </a:rPr>
              <a:t>RFP Pages 9-11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21000" y="1146232"/>
            <a:ext cx="1788901" cy="288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4F4F4"/>
                </a:solidFill>
                <a:latin typeface="Fira Sans"/>
              </a:rPr>
              <a:t>RFP  Pages 9-11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86665" y="2959554"/>
            <a:ext cx="12433608" cy="295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Projects must meet one or more of the following: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Expand farm yield and production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Improve environmental impact, safety and/or health practices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Increase business acumen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Adopt or increase utilization of technology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Adopt or increase business visibility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86665" y="6126517"/>
            <a:ext cx="12433608" cy="295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And, meet one or more of the following goals: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Primarily adds value to Kauai’s agriculture products,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Has the prospects for commercial success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Has the prospects to create and/or retain jobs on Kauai</a:t>
            </a:r>
          </a:p>
          <a:p>
            <a:pPr marL="1208977" lvl="2" indent="-40299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Has the management structure to comply with monitoring and reporting requirements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76524"/>
            <a:ext cx="6629142" cy="197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Project/Proposal Details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544800" y="1146232"/>
            <a:ext cx="1865101" cy="288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4F4F4"/>
                </a:solidFill>
                <a:latin typeface="Fira Sans"/>
              </a:rPr>
              <a:t>RFP  Pages 10-11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27196" y="4033471"/>
            <a:ext cx="12433608" cy="545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/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Infrastructure</a:t>
            </a:r>
          </a:p>
          <a:p>
            <a:pPr marL="1424938" lvl="3" indent="-356235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Site development, green houses, irrigation system upgrades, storage sheds, wash &amp; pack stations, demonstration areas, land improvements, etc.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Equipment &amp; Supplies</a:t>
            </a:r>
          </a:p>
          <a:p>
            <a:pPr marL="1424938" lvl="3" indent="-356235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Hand and mechanization tools, labels and packaging, data tracking software, marketing/sales software, animal feed, livestock medicines, soil amendments, compost, etc. 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Technical Assistance</a:t>
            </a:r>
          </a:p>
          <a:p>
            <a:pPr marL="1424938" lvl="3" indent="-356235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Business consultants, food safety certification, organic certification, etc.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Workforce Development</a:t>
            </a:r>
          </a:p>
          <a:p>
            <a:pPr marL="1424938" lvl="3" indent="-356235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Increase staff capacity, internships, professional development training, etc.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Community Engagement and Education</a:t>
            </a:r>
          </a:p>
          <a:p>
            <a:pPr marL="1424938" lvl="3" indent="-356235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4F4F4"/>
                </a:solidFill>
                <a:latin typeface="Fira Sans"/>
              </a:rPr>
              <a:t>Hosting community workshops, translation services, agritourism, etc.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266550" y="3053705"/>
            <a:ext cx="5754899" cy="924496"/>
            <a:chOff x="0" y="0"/>
            <a:chExt cx="996085" cy="160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6085" cy="160016"/>
            </a:xfrm>
            <a:custGeom>
              <a:avLst/>
              <a:gdLst/>
              <a:ahLst/>
              <a:cxnLst/>
              <a:rect l="l" t="t" r="r" b="b"/>
              <a:pathLst>
                <a:path w="996085" h="160016">
                  <a:moveTo>
                    <a:pt x="0" y="0"/>
                  </a:moveTo>
                  <a:lnTo>
                    <a:pt x="996085" y="0"/>
                  </a:lnTo>
                  <a:lnTo>
                    <a:pt x="996085" y="160016"/>
                  </a:lnTo>
                  <a:lnTo>
                    <a:pt x="0" y="160016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96085" cy="18859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399" spc="119">
                  <a:solidFill>
                    <a:srgbClr val="000000"/>
                  </a:solidFill>
                  <a:latin typeface="Fira Sans Bold"/>
                </a:rPr>
                <a:t>Examples of eligible proposals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576524"/>
            <a:ext cx="6629142" cy="197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Project/Proposal Details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97200" y="1146232"/>
            <a:ext cx="1712702" cy="288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4F4F4"/>
                </a:solidFill>
                <a:latin typeface="Fira Sans"/>
              </a:rPr>
              <a:t>RFP  Pages 12-13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4635" y="5534156"/>
            <a:ext cx="5309201" cy="116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/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10% cash match &amp; 10% in-kind match </a:t>
            </a:r>
          </a:p>
          <a:p>
            <a:pPr>
              <a:lnSpc>
                <a:spcPts val="3079"/>
              </a:lnSpc>
            </a:pPr>
            <a:endParaRPr lang="en-US" sz="2199">
              <a:solidFill>
                <a:srgbClr val="F4F4F4"/>
              </a:solidFill>
              <a:latin typeface="Fira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752341" y="4006146"/>
            <a:ext cx="5754899" cy="1016598"/>
            <a:chOff x="0" y="0"/>
            <a:chExt cx="996085" cy="1759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6085" cy="175957"/>
            </a:xfrm>
            <a:custGeom>
              <a:avLst/>
              <a:gdLst/>
              <a:ahLst/>
              <a:cxnLst/>
              <a:rect l="l" t="t" r="r" b="b"/>
              <a:pathLst>
                <a:path w="996085" h="175957">
                  <a:moveTo>
                    <a:pt x="0" y="0"/>
                  </a:moveTo>
                  <a:lnTo>
                    <a:pt x="996085" y="0"/>
                  </a:lnTo>
                  <a:lnTo>
                    <a:pt x="996085" y="175957"/>
                  </a:lnTo>
                  <a:lnTo>
                    <a:pt x="0" y="17595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96085" cy="20453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799" spc="139">
                  <a:solidFill>
                    <a:srgbClr val="000000"/>
                  </a:solidFill>
                  <a:latin typeface="Fira Sans Bold"/>
                </a:rPr>
                <a:t>Match Requirement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69455" y="4006146"/>
            <a:ext cx="5754899" cy="1016598"/>
            <a:chOff x="0" y="0"/>
            <a:chExt cx="996085" cy="1759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6085" cy="175957"/>
            </a:xfrm>
            <a:custGeom>
              <a:avLst/>
              <a:gdLst/>
              <a:ahLst/>
              <a:cxnLst/>
              <a:rect l="l" t="t" r="r" b="b"/>
              <a:pathLst>
                <a:path w="996085" h="175957">
                  <a:moveTo>
                    <a:pt x="0" y="0"/>
                  </a:moveTo>
                  <a:lnTo>
                    <a:pt x="996085" y="0"/>
                  </a:lnTo>
                  <a:lnTo>
                    <a:pt x="996085" y="175957"/>
                  </a:lnTo>
                  <a:lnTo>
                    <a:pt x="0" y="17595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96085" cy="20453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799" spc="139">
                  <a:solidFill>
                    <a:srgbClr val="000000"/>
                  </a:solidFill>
                  <a:latin typeface="Fira Sans Bold"/>
                </a:rPr>
                <a:t>Admin Fee Cap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73018" y="5581781"/>
            <a:ext cx="7351093" cy="2054914"/>
            <a:chOff x="0" y="0"/>
            <a:chExt cx="9801458" cy="273988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4299507" cy="1014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  <a:p>
              <a:pPr>
                <a:lnSpc>
                  <a:spcPts val="3079"/>
                </a:lnSpc>
              </a:pPr>
              <a:r>
                <a:rPr lang="en-US" sz="2199" u="sng">
                  <a:solidFill>
                    <a:srgbClr val="F4F4F4"/>
                  </a:solidFill>
                  <a:latin typeface="Fira Sans Bold"/>
                </a:rPr>
                <a:t>Total Project Amount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924213" y="473025"/>
              <a:ext cx="4039573" cy="493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u="sng">
                  <a:solidFill>
                    <a:srgbClr val="F4F4F4"/>
                  </a:solidFill>
                  <a:latin typeface="Fira Sans Bold"/>
                </a:rPr>
                <a:t>Max Administrative Fee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40397" y="874434"/>
              <a:ext cx="4039573" cy="1014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F4F4F4"/>
                  </a:solidFill>
                  <a:latin typeface="Fira Sans"/>
                </a:rPr>
                <a:t>$0-$50,000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761885" y="838921"/>
              <a:ext cx="4039573" cy="1014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F4F4F4"/>
                  </a:solidFill>
                  <a:latin typeface="Fira Sans"/>
                </a:rPr>
                <a:t>15%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40397" y="2185203"/>
              <a:ext cx="4039573" cy="493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F4F4F4"/>
                  </a:solidFill>
                  <a:latin typeface="Fira Sans"/>
                </a:rPr>
                <a:t>$50,001-$100,000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761885" y="1725466"/>
              <a:ext cx="4039573" cy="1014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F4F4F4"/>
                  </a:solidFill>
                  <a:latin typeface="Fira Sans"/>
                </a:rPr>
                <a:t>10%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576524"/>
            <a:ext cx="6629142" cy="197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Project/Proposal Details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21000" y="1146232"/>
            <a:ext cx="1788902" cy="288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4F4F4"/>
                </a:solidFill>
                <a:latin typeface="Fira Sans"/>
              </a:rPr>
              <a:t>RFP  Pages 12-13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13725" y="5551553"/>
            <a:ext cx="6588040" cy="233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 Bold"/>
              </a:rPr>
              <a:t>Project Title &amp; Summary/Overview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 Bold"/>
              </a:rPr>
              <a:t>Project Team names &amp; summaries of their roles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 Bold"/>
              </a:rPr>
              <a:t>Dollar amount requested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 Bold"/>
              </a:rPr>
              <a:t>Non-profit and farm/ranch information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 Bold"/>
              </a:rPr>
              <a:t>Project SWOT Analysis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F4F4F4"/>
              </a:solidFill>
              <a:latin typeface="Fira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942090" y="3720215"/>
            <a:ext cx="8018592" cy="1016598"/>
            <a:chOff x="0" y="0"/>
            <a:chExt cx="1387896" cy="1759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7896" cy="175957"/>
            </a:xfrm>
            <a:custGeom>
              <a:avLst/>
              <a:gdLst/>
              <a:ahLst/>
              <a:cxnLst/>
              <a:rect l="l" t="t" r="r" b="b"/>
              <a:pathLst>
                <a:path w="1387896" h="175957">
                  <a:moveTo>
                    <a:pt x="0" y="0"/>
                  </a:moveTo>
                  <a:lnTo>
                    <a:pt x="1387896" y="0"/>
                  </a:lnTo>
                  <a:lnTo>
                    <a:pt x="1387896" y="175957"/>
                  </a:lnTo>
                  <a:lnTo>
                    <a:pt x="0" y="17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87896" cy="20453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799" spc="139">
                  <a:solidFill>
                    <a:srgbClr val="000000"/>
                  </a:solidFill>
                  <a:latin typeface="Fira Sans Bold"/>
                </a:rPr>
                <a:t>Proposal Information Required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576524"/>
            <a:ext cx="6629142" cy="197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Project/Proposal Details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92168" y="5551553"/>
            <a:ext cx="5740681" cy="194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Project Goals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Project Work Plan Table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Project Metrics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Project Budget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4F4F4"/>
                </a:solidFill>
                <a:latin typeface="Fira Sans Bold"/>
              </a:rPr>
              <a:t>Other Project Funding &amp; Sustainability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6805183" cy="211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6999" spc="-69">
                <a:solidFill>
                  <a:srgbClr val="000000"/>
                </a:solidFill>
                <a:latin typeface="Fira Sans Medium"/>
              </a:rPr>
              <a:t>Project Evaluation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3329372" y="4784384"/>
            <a:ext cx="1798578" cy="15575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86898" y="1101331"/>
            <a:ext cx="8272402" cy="1141864"/>
            <a:chOff x="0" y="0"/>
            <a:chExt cx="11029869" cy="152248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11029869" cy="733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Medium"/>
                </a:rPr>
                <a:t>Phase 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72793"/>
              <a:ext cx="11029869" cy="44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 Light"/>
                </a:rPr>
                <a:t>Review submitted proposals for eligibility and completeness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6898" y="3510613"/>
            <a:ext cx="8272402" cy="1141864"/>
            <a:chOff x="0" y="0"/>
            <a:chExt cx="11029869" cy="15224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11029869" cy="733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Medium"/>
                </a:rPr>
                <a:t>Phase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72793"/>
              <a:ext cx="11029869" cy="44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 Light"/>
                </a:rPr>
                <a:t>Identify Priority List of Proposers to move onto next phase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86898" y="5919896"/>
            <a:ext cx="8272402" cy="1141864"/>
            <a:chOff x="0" y="0"/>
            <a:chExt cx="11029869" cy="152248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11029869" cy="733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Medium"/>
                </a:rPr>
                <a:t>Phase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72793"/>
              <a:ext cx="11029869" cy="44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 Light"/>
                </a:rPr>
                <a:t>Final Evaluation, Discussion and Award Decisions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9067" y="8937707"/>
            <a:ext cx="5231327" cy="29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Pages 18-22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986898" y="287151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8986898" y="5280798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779303" y="1146232"/>
            <a:ext cx="1630598" cy="29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 Pages 23-24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60007" y="3587109"/>
            <a:ext cx="11967985" cy="545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"/>
              </a:rPr>
              <a:t>Upon selection, OED will notify the Proposer by email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F4F4F4"/>
              </a:solidFill>
              <a:latin typeface="Fira Sans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"/>
              </a:rPr>
              <a:t>Contract documents will be executed by OED and the selected Proposer via digital signature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F4F4F4"/>
              </a:solidFill>
              <a:latin typeface="Fira Sans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"/>
              </a:rPr>
              <a:t>If selected, Proposers must submit quarterly progress and budget reports, including final reports for the funded project to OED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F4F4F4"/>
              </a:solidFill>
              <a:latin typeface="Fira Sans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4F4F4"/>
                </a:solidFill>
                <a:latin typeface="Fira Sans"/>
              </a:rPr>
              <a:t>Funding will occur in two payments: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 dirty="0">
                <a:solidFill>
                  <a:srgbClr val="F4F4F4"/>
                </a:solidFill>
                <a:latin typeface="Fira Sans"/>
              </a:rPr>
              <a:t>80% paid upon receipt of final executed copy of the Contract, a request for payment, and HCE Compliance is confirmed by OED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 dirty="0">
                <a:solidFill>
                  <a:srgbClr val="F4F4F4"/>
                </a:solidFill>
                <a:latin typeface="Fira Sans"/>
              </a:rPr>
              <a:t>20% will be paid upon satisfactory completion of the project and submission and approval of the Final Written and Budget Report (via Amplifund), and confirmation of current HCE Compliance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7008" y="1243686"/>
            <a:ext cx="6629142" cy="98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Awards of Contract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199" y="3046437"/>
            <a:ext cx="15308631" cy="2384151"/>
          </a:xfrm>
          <a:prstGeom prst="rect">
            <a:avLst/>
          </a:prstGeom>
          <a:solidFill>
            <a:srgbClr val="F4F4F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9113560" cy="183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 dirty="0">
                <a:solidFill>
                  <a:srgbClr val="F4F4F4"/>
                </a:solidFill>
                <a:latin typeface="Fira Sans Medium"/>
              </a:rPr>
              <a:t>Applying Through Amplifund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A5DAF3-3FF3-844C-85F7-15AC42660214}"/>
              </a:ext>
            </a:extLst>
          </p:cNvPr>
          <p:cNvGrpSpPr/>
          <p:nvPr/>
        </p:nvGrpSpPr>
        <p:grpSpPr>
          <a:xfrm>
            <a:off x="2796629" y="7643283"/>
            <a:ext cx="5577700" cy="1444074"/>
            <a:chOff x="2796629" y="7635829"/>
            <a:chExt cx="5577700" cy="1444074"/>
          </a:xfrm>
        </p:grpSpPr>
        <p:sp>
          <p:nvSpPr>
            <p:cNvPr id="11" name="Freeform 11"/>
            <p:cNvSpPr/>
            <p:nvPr/>
          </p:nvSpPr>
          <p:spPr>
            <a:xfrm>
              <a:off x="2796629" y="7635829"/>
              <a:ext cx="5577700" cy="1444074"/>
            </a:xfrm>
            <a:custGeom>
              <a:avLst/>
              <a:gdLst/>
              <a:ahLst/>
              <a:cxnLst/>
              <a:rect l="l" t="t" r="r" b="b"/>
              <a:pathLst>
                <a:path w="7154580" h="554549">
                  <a:moveTo>
                    <a:pt x="0" y="0"/>
                  </a:moveTo>
                  <a:lnTo>
                    <a:pt x="7154580" y="0"/>
                  </a:lnTo>
                  <a:lnTo>
                    <a:pt x="7154580" y="554549"/>
                  </a:lnTo>
                  <a:lnTo>
                    <a:pt x="0" y="554549"/>
                  </a:lnTo>
                  <a:close/>
                </a:path>
              </a:pathLst>
            </a:custGeom>
            <a:solidFill>
              <a:srgbClr val="92D050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796629" y="7927789"/>
              <a:ext cx="5577700" cy="86015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Fira Sans"/>
                </a:rPr>
                <a:t>Scan the QR code or visit </a:t>
              </a:r>
              <a:r>
                <a:rPr lang="en-US" sz="1500" dirty="0">
                  <a:solidFill>
                    <a:srgbClr val="000000"/>
                  </a:solidFill>
                  <a:latin typeface="Fira Sans"/>
                  <a:hlinkClick r:id="rId3"/>
                </a:rPr>
                <a:t>https://kauaiforward.com/grants/</a:t>
              </a:r>
              <a:r>
                <a:rPr lang="en-US" sz="1500" dirty="0">
                  <a:solidFill>
                    <a:srgbClr val="000000"/>
                  </a:solidFill>
                  <a:latin typeface="Fira Sans"/>
                </a:rPr>
                <a:t> 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Fira Sans"/>
                </a:rPr>
                <a:t>to access the link to the AmpliFund application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807121" y="5785679"/>
            <a:ext cx="1733111" cy="17177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91243" y="5872858"/>
            <a:ext cx="1564866" cy="1543415"/>
            <a:chOff x="0" y="0"/>
            <a:chExt cx="2507341" cy="25073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07341" cy="2507341"/>
            </a:xfrm>
            <a:custGeom>
              <a:avLst/>
              <a:gdLst/>
              <a:ahLst/>
              <a:cxnLst/>
              <a:rect l="l" t="t" r="r" b="b"/>
              <a:pathLst>
                <a:path w="2507341" h="2507341">
                  <a:moveTo>
                    <a:pt x="0" y="0"/>
                  </a:moveTo>
                  <a:lnTo>
                    <a:pt x="2507341" y="0"/>
                  </a:lnTo>
                  <a:lnTo>
                    <a:pt x="2507341" y="2507341"/>
                  </a:lnTo>
                  <a:lnTo>
                    <a:pt x="0" y="2507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523180" y="3401530"/>
            <a:ext cx="11952600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ira Sans Medium"/>
              </a:rPr>
              <a:t>SEALED PROPOSALS for the AGRICULTURE FARM EXPANSION GRANTS for Fiscal Year 2023-2024, 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Fira Sans Medium"/>
            </a:endParaRP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ira Sans Medium"/>
              </a:rPr>
              <a:t>must be received on or before 4:00 p.m. Hawaii Standard Time, 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Fira Sans Medium"/>
            </a:endParaRP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ira Sans Medium"/>
              </a:rPr>
              <a:t>Tuesday, January 2, 2024, via the Amplifund System.  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60130525-0378-0BBE-7050-EDF03A1BB7C0}"/>
              </a:ext>
            </a:extLst>
          </p:cNvPr>
          <p:cNvSpPr txBox="1"/>
          <p:nvPr/>
        </p:nvSpPr>
        <p:spPr>
          <a:xfrm>
            <a:off x="9884827" y="7647449"/>
            <a:ext cx="5577701" cy="1435743"/>
          </a:xfrm>
          <a:prstGeom prst="rect">
            <a:avLst/>
          </a:prstGeom>
          <a:solidFill>
            <a:srgbClr val="00A181"/>
          </a:solidFill>
        </p:spPr>
        <p:txBody>
          <a:bodyPr lIns="254000" tIns="254000" rIns="254000" bIns="254000" rtlCol="0" anchor="ctr"/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Fira Sans"/>
              </a:rPr>
              <a:t>Scan the QR code or visit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Fira Sans"/>
                <a:hlinkClick r:id="rId6"/>
              </a:rPr>
              <a:t>https://amplifund.zendesk.com/hc/en-us/sections/360011592053-AmpliFund-Applicant-Series</a:t>
            </a:r>
            <a:endParaRPr lang="en-US" sz="1500" dirty="0">
              <a:solidFill>
                <a:srgbClr val="000000"/>
              </a:solidFill>
              <a:latin typeface="Fira Sans"/>
            </a:endParaRP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Fira Sans"/>
              </a:rPr>
              <a:t>to access AmpliFund’s Applicant Training portal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C5033C-9557-1A29-95D0-06B9F03F2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923" y="5785679"/>
            <a:ext cx="1733111" cy="1717774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591081DC-32C0-39F4-0619-51FAD987A01D}"/>
              </a:ext>
            </a:extLst>
          </p:cNvPr>
          <p:cNvSpPr/>
          <p:nvPr/>
        </p:nvSpPr>
        <p:spPr>
          <a:xfrm>
            <a:off x="1600199" y="9381052"/>
            <a:ext cx="15308631" cy="410648"/>
          </a:xfrm>
          <a:prstGeom prst="rect">
            <a:avLst/>
          </a:prstGeom>
          <a:solidFill>
            <a:srgbClr val="F4F4F4"/>
          </a:solidFill>
        </p:spPr>
        <p:txBody>
          <a:bodyPr/>
          <a:lstStyle/>
          <a:p>
            <a:pPr algn="ctr"/>
            <a:r>
              <a:rPr lang="en-US" dirty="0"/>
              <a:t>Need help with AmpliFund? Please submit questions directly to AmpliFund Customer Support by emailing </a:t>
            </a:r>
            <a:r>
              <a:rPr lang="en-US" dirty="0">
                <a:hlinkClick r:id="rId8"/>
              </a:rPr>
              <a:t>support@amplifund.Zendesk.com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85950" y="-517425"/>
            <a:ext cx="6210236" cy="537809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09993" y="306851"/>
            <a:ext cx="3151914" cy="272957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04465" y="4500562"/>
            <a:ext cx="227907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Q&amp;A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081194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Agenda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57234" y="1398048"/>
            <a:ext cx="83858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4F4F4"/>
                </a:solidFill>
                <a:latin typeface="Fira Sans Light"/>
              </a:rPr>
              <a:t>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57234" y="2384374"/>
            <a:ext cx="83858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4F4F4"/>
                </a:solidFill>
                <a:latin typeface="Fira Sans Light"/>
              </a:rPr>
              <a:t>Grant Administration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16066" y="3080999"/>
            <a:ext cx="8385815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4F4F4"/>
                </a:solidFill>
                <a:latin typeface="Fira Sans Light"/>
              </a:rPr>
              <a:t>Timetable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16066" y="3561036"/>
            <a:ext cx="8385815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4F4F4"/>
                </a:solidFill>
                <a:latin typeface="Fira Sans Light"/>
              </a:rPr>
              <a:t>Eligiblity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57234" y="4376937"/>
            <a:ext cx="9826290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4F4F4"/>
                </a:solidFill>
                <a:latin typeface="Fira Sans Light"/>
              </a:rPr>
              <a:t>Project/Proposal Details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57234" y="5357308"/>
            <a:ext cx="8385815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4F4F4"/>
                </a:solidFill>
                <a:latin typeface="Fira Sans Light"/>
              </a:rPr>
              <a:t>Project Evaluation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57234" y="6337660"/>
            <a:ext cx="83858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4F4F4"/>
                </a:solidFill>
                <a:latin typeface="Fira Sans Light"/>
              </a:rPr>
              <a:t>Awards of Contract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57234" y="7318031"/>
            <a:ext cx="83858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4F4F4"/>
                </a:solidFill>
                <a:latin typeface="Fira Sans Light"/>
              </a:rPr>
              <a:t>Applying Through Amplifund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57234" y="8298402"/>
            <a:ext cx="83858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4F4F4"/>
                </a:solidFill>
                <a:latin typeface="Fira Sans Light"/>
              </a:rPr>
              <a:t>Q&amp;A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0997" r="-109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991759"/>
            <a:ext cx="7784689" cy="2303481"/>
            <a:chOff x="0" y="0"/>
            <a:chExt cx="10379585" cy="3071309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0379585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  <a:spcBef>
                  <a:spcPct val="0"/>
                </a:spcBef>
              </a:pPr>
              <a:r>
                <a:rPr lang="en-US" sz="8499" spc="-84">
                  <a:solidFill>
                    <a:srgbClr val="000000"/>
                  </a:solidFill>
                  <a:latin typeface="Fira Sans Medium"/>
                </a:rPr>
                <a:t>Introduction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40049"/>
              <a:ext cx="9298793" cy="1131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Fira Sans"/>
                </a:rPr>
                <a:t>Background 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Fira Sans"/>
                </a:rPr>
                <a:t>Purpose and Goals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2368198" y="765961"/>
            <a:ext cx="1445329" cy="1202514"/>
          </a:xfrm>
          <a:custGeom>
            <a:avLst/>
            <a:gdLst/>
            <a:ahLst/>
            <a:cxnLst/>
            <a:rect l="l" t="t" r="r" b="b"/>
            <a:pathLst>
              <a:path w="1445329" h="1202514">
                <a:moveTo>
                  <a:pt x="0" y="0"/>
                </a:moveTo>
                <a:lnTo>
                  <a:pt x="1445329" y="0"/>
                </a:lnTo>
                <a:lnTo>
                  <a:pt x="1445329" y="1202513"/>
                </a:lnTo>
                <a:lnTo>
                  <a:pt x="0" y="120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8700" y="814289"/>
            <a:ext cx="1154185" cy="1154185"/>
          </a:xfrm>
          <a:custGeom>
            <a:avLst/>
            <a:gdLst/>
            <a:ahLst/>
            <a:cxnLst/>
            <a:rect l="l" t="t" r="r" b="b"/>
            <a:pathLst>
              <a:path w="1154185" h="1154185">
                <a:moveTo>
                  <a:pt x="0" y="0"/>
                </a:moveTo>
                <a:lnTo>
                  <a:pt x="1154185" y="0"/>
                </a:lnTo>
                <a:lnTo>
                  <a:pt x="1154185" y="1154185"/>
                </a:lnTo>
                <a:lnTo>
                  <a:pt x="0" y="1154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7328113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Grant Administration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86898" y="1101331"/>
            <a:ext cx="8272402" cy="1142012"/>
            <a:chOff x="0" y="0"/>
            <a:chExt cx="11029869" cy="152268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1102986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Medium"/>
                </a:rPr>
                <a:t>Timetable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72892"/>
              <a:ext cx="1102986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986898" y="3501088"/>
            <a:ext cx="8272402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ira Sans Medium"/>
              </a:rPr>
              <a:t>Eligibility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9067" y="8937707"/>
            <a:ext cx="5231327" cy="29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Back to Agenda Page</a:t>
            </a:r>
          </a:p>
        </p:txBody>
      </p:sp>
      <p:sp>
        <p:nvSpPr>
          <p:cNvPr id="16" name="AutoShape 16"/>
          <p:cNvSpPr/>
          <p:nvPr/>
        </p:nvSpPr>
        <p:spPr>
          <a:xfrm>
            <a:off x="8986898" y="287151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8986898" y="5280798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1677" y="6254746"/>
            <a:ext cx="17019428" cy="0"/>
          </a:xfrm>
          <a:prstGeom prst="line">
            <a:avLst/>
          </a:prstGeom>
          <a:ln w="19050" cap="rnd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6800375"/>
            <a:ext cx="3364925" cy="1216131"/>
            <a:chOff x="0" y="0"/>
            <a:chExt cx="4486566" cy="16215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Jan. 2 at 4pm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74349"/>
              <a:ext cx="4486566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Fira Sans Bold"/>
                </a:rPr>
                <a:t>APPLICATION DUE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17258" y="6800375"/>
            <a:ext cx="3364925" cy="1143328"/>
            <a:chOff x="0" y="0"/>
            <a:chExt cx="4486566" cy="1524438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Week of Feb. 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74646"/>
              <a:ext cx="448656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 Light"/>
                </a:rPr>
                <a:t>Grantee Award Notifcation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94375" y="6760370"/>
            <a:ext cx="3364925" cy="1726259"/>
            <a:chOff x="0" y="0"/>
            <a:chExt cx="4486566" cy="23016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4486566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Mar. 1, 2024 - Feb. 28, 2026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98546"/>
              <a:ext cx="4486566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Fira Sans Bold"/>
                </a:rPr>
                <a:t>Two year grant period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06108" y="6800375"/>
            <a:ext cx="3364925" cy="1143328"/>
            <a:chOff x="0" y="0"/>
            <a:chExt cx="4486566" cy="152443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Week of Feb. 12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74646"/>
              <a:ext cx="448656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"/>
                </a:rPr>
                <a:t>Grant agreement process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028700"/>
            <a:ext cx="569908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Timetable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968106"/>
            <a:ext cx="5231327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Fira Sans"/>
              </a:rPr>
              <a:t>RFP Pages 7 - 8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34911" y="6080592"/>
            <a:ext cx="380203" cy="329258"/>
            <a:chOff x="0" y="0"/>
            <a:chExt cx="3619627" cy="31346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320364" y="6080592"/>
            <a:ext cx="380203" cy="329258"/>
            <a:chOff x="0" y="0"/>
            <a:chExt cx="3619627" cy="31346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08922" y="6099642"/>
            <a:ext cx="380203" cy="329258"/>
            <a:chOff x="0" y="0"/>
            <a:chExt cx="3619627" cy="31346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97481" y="6080592"/>
            <a:ext cx="380203" cy="329258"/>
            <a:chOff x="0" y="0"/>
            <a:chExt cx="3619627" cy="31346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31"/>
          <p:cNvSpPr/>
          <p:nvPr/>
        </p:nvSpPr>
        <p:spPr>
          <a:xfrm>
            <a:off x="1271677" y="2862016"/>
            <a:ext cx="12754382" cy="0"/>
          </a:xfrm>
          <a:prstGeom prst="line">
            <a:avLst/>
          </a:prstGeom>
          <a:ln w="19050" cap="rnd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1034911" y="3405806"/>
            <a:ext cx="3364925" cy="1143105"/>
            <a:chOff x="0" y="0"/>
            <a:chExt cx="4486566" cy="152414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Nov. 21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074349"/>
              <a:ext cx="448656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"/>
                </a:rPr>
                <a:t>AFEG Zoom Webinar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323469" y="3405583"/>
            <a:ext cx="3364925" cy="1143328"/>
            <a:chOff x="0" y="0"/>
            <a:chExt cx="4486566" cy="1524438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Nov. 27 at 4pm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074646"/>
              <a:ext cx="448656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"/>
                </a:rPr>
                <a:t>Last day to ask questions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612028" y="3405583"/>
            <a:ext cx="3364925" cy="1143328"/>
            <a:chOff x="0" y="0"/>
            <a:chExt cx="4486566" cy="1524438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Nov. 29 at 4pm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074646"/>
              <a:ext cx="448656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Fira Sans"/>
                </a:rPr>
                <a:t>OED respond to questions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34911" y="2687862"/>
            <a:ext cx="380203" cy="329258"/>
            <a:chOff x="0" y="0"/>
            <a:chExt cx="3619627" cy="313461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320364" y="2687862"/>
            <a:ext cx="380203" cy="329258"/>
            <a:chOff x="0" y="0"/>
            <a:chExt cx="3619627" cy="313461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608922" y="2706912"/>
            <a:ext cx="380203" cy="329258"/>
            <a:chOff x="0" y="0"/>
            <a:chExt cx="3619627" cy="313461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62025"/>
            <a:ext cx="662914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Entity Eligibility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39279" y="1195742"/>
            <a:ext cx="1366986" cy="29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Pages 4-6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81529" y="5972873"/>
            <a:ext cx="6504442" cy="1473688"/>
            <a:chOff x="0" y="0"/>
            <a:chExt cx="1125819" cy="255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5819" cy="255073"/>
            </a:xfrm>
            <a:custGeom>
              <a:avLst/>
              <a:gdLst/>
              <a:ahLst/>
              <a:cxnLst/>
              <a:rect l="l" t="t" r="r" b="b"/>
              <a:pathLst>
                <a:path w="1125819" h="255073">
                  <a:moveTo>
                    <a:pt x="0" y="0"/>
                  </a:moveTo>
                  <a:lnTo>
                    <a:pt x="1125819" y="0"/>
                  </a:lnTo>
                  <a:lnTo>
                    <a:pt x="1125819" y="255073"/>
                  </a:lnTo>
                  <a:lnTo>
                    <a:pt x="0" y="255073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25819" cy="2836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799" spc="139">
                  <a:solidFill>
                    <a:srgbClr val="000000"/>
                  </a:solidFill>
                  <a:latin typeface="Fira Sans Bold"/>
                </a:rPr>
                <a:t>Operates a bona fide farm or ranching business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02030" y="5972873"/>
            <a:ext cx="6504442" cy="1473688"/>
            <a:chOff x="0" y="0"/>
            <a:chExt cx="1125819" cy="2550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5819" cy="255073"/>
            </a:xfrm>
            <a:custGeom>
              <a:avLst/>
              <a:gdLst/>
              <a:ahLst/>
              <a:cxnLst/>
              <a:rect l="l" t="t" r="r" b="b"/>
              <a:pathLst>
                <a:path w="1125819" h="255073">
                  <a:moveTo>
                    <a:pt x="0" y="0"/>
                  </a:moveTo>
                  <a:lnTo>
                    <a:pt x="1125819" y="0"/>
                  </a:lnTo>
                  <a:lnTo>
                    <a:pt x="1125819" y="255073"/>
                  </a:lnTo>
                  <a:lnTo>
                    <a:pt x="0" y="255073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25819" cy="2836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799" spc="139">
                  <a:solidFill>
                    <a:srgbClr val="000000"/>
                  </a:solidFill>
                  <a:latin typeface="Fira Sans Bold"/>
                </a:rPr>
                <a:t>Partners with an operating bona fide farm or ranch business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51045" y="6284624"/>
            <a:ext cx="732771" cy="75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28"/>
              </a:lnSpc>
              <a:spcBef>
                <a:spcPct val="0"/>
              </a:spcBef>
            </a:pPr>
            <a:r>
              <a:rPr lang="en-US" sz="4449">
                <a:solidFill>
                  <a:srgbClr val="F4F4F4"/>
                </a:solidFill>
                <a:latin typeface="Fira Sans"/>
              </a:rPr>
              <a:t>OR</a:t>
            </a:r>
          </a:p>
        </p:txBody>
      </p:sp>
      <p:sp>
        <p:nvSpPr>
          <p:cNvPr id="15" name="AutoShape 15"/>
          <p:cNvSpPr/>
          <p:nvPr/>
        </p:nvSpPr>
        <p:spPr>
          <a:xfrm flipH="1">
            <a:off x="4751094" y="4863502"/>
            <a:ext cx="3234877" cy="1101491"/>
          </a:xfrm>
          <a:prstGeom prst="line">
            <a:avLst/>
          </a:prstGeom>
          <a:ln w="38100" cap="flat">
            <a:solidFill>
              <a:srgbClr val="F2EF1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0302030" y="4863502"/>
            <a:ext cx="3252221" cy="1109370"/>
          </a:xfrm>
          <a:prstGeom prst="line">
            <a:avLst/>
          </a:prstGeom>
          <a:ln w="38100" cap="flat">
            <a:solidFill>
              <a:srgbClr val="F2EF1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6517157" y="3987686"/>
            <a:ext cx="5200547" cy="1016601"/>
            <a:chOff x="0" y="0"/>
            <a:chExt cx="810950" cy="1585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0950" cy="158524"/>
            </a:xfrm>
            <a:custGeom>
              <a:avLst/>
              <a:gdLst/>
              <a:ahLst/>
              <a:cxnLst/>
              <a:rect l="l" t="t" r="r" b="b"/>
              <a:pathLst>
                <a:path w="810950" h="158524">
                  <a:moveTo>
                    <a:pt x="0" y="0"/>
                  </a:moveTo>
                  <a:lnTo>
                    <a:pt x="810950" y="0"/>
                  </a:lnTo>
                  <a:lnTo>
                    <a:pt x="810950" y="158524"/>
                  </a:lnTo>
                  <a:lnTo>
                    <a:pt x="0" y="15852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0950" cy="18709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000000"/>
                  </a:solidFill>
                  <a:latin typeface="Fira Sans Bold"/>
                </a:rPr>
                <a:t>Non-Profit Entity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5196" y="2928296"/>
            <a:ext cx="5837607" cy="1293241"/>
            <a:chOff x="0" y="0"/>
            <a:chExt cx="910290" cy="2016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0290" cy="201662"/>
            </a:xfrm>
            <a:custGeom>
              <a:avLst/>
              <a:gdLst/>
              <a:ahLst/>
              <a:cxnLst/>
              <a:rect l="l" t="t" r="r" b="b"/>
              <a:pathLst>
                <a:path w="910290" h="201662">
                  <a:moveTo>
                    <a:pt x="0" y="0"/>
                  </a:moveTo>
                  <a:lnTo>
                    <a:pt x="910290" y="0"/>
                  </a:lnTo>
                  <a:lnTo>
                    <a:pt x="910290" y="201662"/>
                  </a:lnTo>
                  <a:lnTo>
                    <a:pt x="0" y="20166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10290" cy="2397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Bold"/>
                </a:rPr>
                <a:t>Non-Profits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24467" y="4545387"/>
            <a:ext cx="5837607" cy="54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Applicant must be a registered non-profit based in Hawaii, </a:t>
            </a:r>
            <a:r>
              <a:rPr lang="en-US" sz="2799">
                <a:solidFill>
                  <a:srgbClr val="F4F4F4"/>
                </a:solidFill>
                <a:latin typeface="Fira Sans"/>
              </a:rPr>
              <a:t>with experience working in the County of Kauai</a:t>
            </a:r>
          </a:p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"/>
              </a:rPr>
              <a:t>Have at least 1 year experience with project or program area</a:t>
            </a:r>
          </a:p>
          <a:p>
            <a:pPr marL="604489" lvl="1" indent="-302244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"/>
              </a:rPr>
              <a:t>Have qualified staff or authorized representatives to administer the project described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4F4F4"/>
              </a:solidFill>
              <a:latin typeface="Fir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27943" y="4545387"/>
            <a:ext cx="5514972" cy="44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4F4F4"/>
                </a:solidFill>
                <a:latin typeface="Fira Sans"/>
              </a:rPr>
              <a:t>Be in good standing, i.e.:</a:t>
            </a:r>
          </a:p>
          <a:p>
            <a:pPr marL="1209036" lvl="2" indent="-40301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"/>
              </a:rPr>
              <a:t>No cancellation of lease, license, permit or easement on public lands in the past 5 years</a:t>
            </a:r>
          </a:p>
          <a:p>
            <a:pPr marL="1209036" lvl="2" indent="-40301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4F4F4"/>
                </a:solidFill>
                <a:latin typeface="Fira Sans"/>
              </a:rPr>
              <a:t>Not in arrears on tax/ other obligations to the State or Hawaii counties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4F4F4"/>
              </a:solidFill>
              <a:latin typeface="Fir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42915" y="1146232"/>
            <a:ext cx="1366986" cy="29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Pages 4-6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91186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Non Profit/ </a:t>
            </a:r>
          </a:p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Corp. Eligibility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9"/>
          <p:cNvSpPr/>
          <p:nvPr/>
        </p:nvSpPr>
        <p:spPr>
          <a:xfrm>
            <a:off x="9137541" y="4974192"/>
            <a:ext cx="9791" cy="1031358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4830728" y="5713716"/>
            <a:ext cx="12386" cy="305192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3444886" y="5713716"/>
            <a:ext cx="12386" cy="305192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330087" y="6049080"/>
            <a:ext cx="4254371" cy="1293241"/>
            <a:chOff x="0" y="0"/>
            <a:chExt cx="663407" cy="2016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3408" cy="201662"/>
            </a:xfrm>
            <a:custGeom>
              <a:avLst/>
              <a:gdLst/>
              <a:ahLst/>
              <a:cxnLst/>
              <a:rect l="l" t="t" r="r" b="b"/>
              <a:pathLst>
                <a:path w="663408" h="201662">
                  <a:moveTo>
                    <a:pt x="0" y="0"/>
                  </a:moveTo>
                  <a:lnTo>
                    <a:pt x="663408" y="0"/>
                  </a:lnTo>
                  <a:lnTo>
                    <a:pt x="663408" y="201662"/>
                  </a:lnTo>
                  <a:lnTo>
                    <a:pt x="0" y="201662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3407" cy="2397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Medium"/>
                </a:rPr>
                <a:t>Equity Plan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91186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Non Profit/ </a:t>
            </a:r>
          </a:p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Corp. Eligibility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16815" y="6049080"/>
            <a:ext cx="4254371" cy="1293241"/>
            <a:chOff x="0" y="0"/>
            <a:chExt cx="663407" cy="2016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3408" cy="201662"/>
            </a:xfrm>
            <a:custGeom>
              <a:avLst/>
              <a:gdLst/>
              <a:ahLst/>
              <a:cxnLst/>
              <a:rect l="l" t="t" r="r" b="b"/>
              <a:pathLst>
                <a:path w="663408" h="201662">
                  <a:moveTo>
                    <a:pt x="0" y="0"/>
                  </a:moveTo>
                  <a:lnTo>
                    <a:pt x="663408" y="0"/>
                  </a:lnTo>
                  <a:lnTo>
                    <a:pt x="663408" y="201662"/>
                  </a:lnTo>
                  <a:lnTo>
                    <a:pt x="0" y="201662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63407" cy="2397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Medium"/>
                </a:rPr>
                <a:t>Signed Bylaws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03543" y="6049080"/>
            <a:ext cx="4254371" cy="1293241"/>
            <a:chOff x="0" y="0"/>
            <a:chExt cx="663407" cy="2016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3408" cy="201662"/>
            </a:xfrm>
            <a:custGeom>
              <a:avLst/>
              <a:gdLst/>
              <a:ahLst/>
              <a:cxnLst/>
              <a:rect l="l" t="t" r="r" b="b"/>
              <a:pathLst>
                <a:path w="663408" h="201662">
                  <a:moveTo>
                    <a:pt x="0" y="0"/>
                  </a:moveTo>
                  <a:lnTo>
                    <a:pt x="663408" y="0"/>
                  </a:lnTo>
                  <a:lnTo>
                    <a:pt x="663408" y="201662"/>
                  </a:lnTo>
                  <a:lnTo>
                    <a:pt x="0" y="201662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63407" cy="2397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Medium"/>
                </a:rPr>
                <a:t>HCE Compliant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228529" y="3680951"/>
            <a:ext cx="5837607" cy="1293241"/>
            <a:chOff x="0" y="0"/>
            <a:chExt cx="910290" cy="2016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0290" cy="201662"/>
            </a:xfrm>
            <a:custGeom>
              <a:avLst/>
              <a:gdLst/>
              <a:ahLst/>
              <a:cxnLst/>
              <a:rect l="l" t="t" r="r" b="b"/>
              <a:pathLst>
                <a:path w="910290" h="201662">
                  <a:moveTo>
                    <a:pt x="0" y="0"/>
                  </a:moveTo>
                  <a:lnTo>
                    <a:pt x="910290" y="0"/>
                  </a:lnTo>
                  <a:lnTo>
                    <a:pt x="910290" y="201662"/>
                  </a:lnTo>
                  <a:lnTo>
                    <a:pt x="0" y="20166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910290" cy="2397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Bold"/>
                </a:rPr>
                <a:t>Non-Profits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3444886" y="5713716"/>
            <a:ext cx="11398227" cy="9722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042915" y="1146232"/>
            <a:ext cx="1366986" cy="29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Pages 4-6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9057" y="3142145"/>
            <a:ext cx="3818813" cy="790998"/>
            <a:chOff x="0" y="0"/>
            <a:chExt cx="595489" cy="123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489" cy="123345"/>
            </a:xfrm>
            <a:custGeom>
              <a:avLst/>
              <a:gdLst/>
              <a:ahLst/>
              <a:cxnLst/>
              <a:rect l="l" t="t" r="r" b="b"/>
              <a:pathLst>
                <a:path w="595489" h="123345">
                  <a:moveTo>
                    <a:pt x="0" y="0"/>
                  </a:moveTo>
                  <a:lnTo>
                    <a:pt x="595489" y="0"/>
                  </a:lnTo>
                  <a:lnTo>
                    <a:pt x="595489" y="123345"/>
                  </a:lnTo>
                  <a:lnTo>
                    <a:pt x="0" y="12334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95489" cy="15192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Bold"/>
                </a:rPr>
                <a:t>Non-Profit Entity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37609" y="350370"/>
            <a:ext cx="7055421" cy="179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49"/>
              </a:lnSpc>
              <a:spcBef>
                <a:spcPct val="0"/>
              </a:spcBef>
            </a:pPr>
            <a:r>
              <a:rPr lang="en-US" sz="5499" spc="-54">
                <a:solidFill>
                  <a:srgbClr val="000000"/>
                </a:solidFill>
                <a:latin typeface="Fira Sans Medium"/>
              </a:rPr>
              <a:t>Bona Fide Farm or Ranch Eligibility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39279" y="1195742"/>
            <a:ext cx="1366986" cy="29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</a:rPr>
              <a:t>RFP Pages 4-6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50623" y="3933143"/>
            <a:ext cx="7841" cy="254686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8248442" y="4184687"/>
            <a:ext cx="1812203" cy="6285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0056683" y="4188977"/>
            <a:ext cx="7841" cy="193202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8248247" y="4188977"/>
            <a:ext cx="7841" cy="193202"/>
          </a:xfrm>
          <a:prstGeom prst="rect">
            <a:avLst/>
          </a:prstGeom>
          <a:solidFill>
            <a:srgbClr val="FFFFFF"/>
          </a:solidFill>
          <a:ln w="1428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01861" y="4382179"/>
            <a:ext cx="6504442" cy="1267737"/>
            <a:chOff x="0" y="0"/>
            <a:chExt cx="1125819" cy="2194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5819" cy="219426"/>
            </a:xfrm>
            <a:custGeom>
              <a:avLst/>
              <a:gdLst/>
              <a:ahLst/>
              <a:cxnLst/>
              <a:rect l="l" t="t" r="r" b="b"/>
              <a:pathLst>
                <a:path w="1125819" h="219426">
                  <a:moveTo>
                    <a:pt x="0" y="0"/>
                  </a:moveTo>
                  <a:lnTo>
                    <a:pt x="1125819" y="0"/>
                  </a:lnTo>
                  <a:lnTo>
                    <a:pt x="1125819" y="219426"/>
                  </a:lnTo>
                  <a:lnTo>
                    <a:pt x="0" y="219426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25819" cy="25752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69"/>
                </a:lnSpc>
              </a:pPr>
              <a:r>
                <a:rPr lang="en-US" sz="3899" spc="194">
                  <a:solidFill>
                    <a:srgbClr val="000000"/>
                  </a:solidFill>
                  <a:latin typeface="Fira Sans Bold"/>
                </a:rPr>
                <a:t>Bona Fide Farm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34837" y="4382179"/>
            <a:ext cx="6504442" cy="1267739"/>
            <a:chOff x="0" y="0"/>
            <a:chExt cx="1125819" cy="2194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5819" cy="219426"/>
            </a:xfrm>
            <a:custGeom>
              <a:avLst/>
              <a:gdLst/>
              <a:ahLst/>
              <a:cxnLst/>
              <a:rect l="l" t="t" r="r" b="b"/>
              <a:pathLst>
                <a:path w="1125819" h="219426">
                  <a:moveTo>
                    <a:pt x="0" y="0"/>
                  </a:moveTo>
                  <a:lnTo>
                    <a:pt x="1125819" y="0"/>
                  </a:lnTo>
                  <a:lnTo>
                    <a:pt x="1125819" y="219426"/>
                  </a:lnTo>
                  <a:lnTo>
                    <a:pt x="0" y="219426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25819" cy="25752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69"/>
                </a:lnSpc>
              </a:pPr>
              <a:r>
                <a:rPr lang="en-US" sz="3899" spc="194">
                  <a:solidFill>
                    <a:srgbClr val="000000"/>
                  </a:solidFill>
                  <a:latin typeface="Fira Sans Bold"/>
                </a:rPr>
                <a:t>Bona Fide Ranch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301861" y="5850017"/>
            <a:ext cx="6504442" cy="399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Owner-operator of an established and registered farm business with:</a:t>
            </a:r>
          </a:p>
          <a:p>
            <a:pPr marL="820419" lvl="2" indent="-273473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more than 2 years experience as full-time farmer, or more than 4 years experience as part-time farmer, or</a:t>
            </a:r>
          </a:p>
          <a:p>
            <a:pPr marL="410209" lvl="1" indent="-205105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New full-time farmer of a registered farm business who has completed an agriculture or farming education program and has:</a:t>
            </a:r>
          </a:p>
          <a:p>
            <a:pPr marL="820419" lvl="2" indent="-273473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more than 2 years experience as full-time farmer, or more than 4 years experience as part-time farmer</a:t>
            </a:r>
          </a:p>
          <a:p>
            <a:pPr>
              <a:lnSpc>
                <a:spcPts val="2659"/>
              </a:lnSpc>
            </a:pPr>
            <a:endParaRPr lang="en-US" sz="1899">
              <a:solidFill>
                <a:srgbClr val="F4F4F4"/>
              </a:solidFill>
              <a:latin typeface="Fira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534837" y="5850017"/>
            <a:ext cx="6150122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Owner operated with a registered livestock business, or</a:t>
            </a:r>
          </a:p>
          <a:p>
            <a:pPr marL="410209" lvl="1" indent="-205105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Lived on a ranch or dependent on ranch income for livelihood, or</a:t>
            </a:r>
          </a:p>
          <a:p>
            <a:pPr marL="410209" lvl="1" indent="-205105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F4F4F4"/>
                </a:solidFill>
                <a:latin typeface="Fira Sans"/>
              </a:rPr>
              <a:t>At least 2 years as full-time rancher or 4 years as part-time rancher</a:t>
            </a:r>
          </a:p>
          <a:p>
            <a:pPr>
              <a:lnSpc>
                <a:spcPts val="2659"/>
              </a:lnSpc>
            </a:pPr>
            <a:endParaRPr lang="en-US" sz="1899">
              <a:solidFill>
                <a:srgbClr val="F4F4F4"/>
              </a:solidFill>
              <a:latin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1122</Words>
  <Application>Microsoft Office PowerPoint</Application>
  <PresentationFormat>Custom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Fira Sans Bold Italics</vt:lpstr>
      <vt:lpstr>Fira Sans</vt:lpstr>
      <vt:lpstr>Fira Sans Bold</vt:lpstr>
      <vt:lpstr>Calibri</vt:lpstr>
      <vt:lpstr>OpenSansRegular</vt:lpstr>
      <vt:lpstr>Arial</vt:lpstr>
      <vt:lpstr>Fira Sans Light</vt:lpstr>
      <vt:lpstr>Fira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Company Name</dc:title>
  <dc:creator>Niki Kunioka-Volz</dc:creator>
  <cp:lastModifiedBy>Niki Kunioka-Volz</cp:lastModifiedBy>
  <cp:revision>4</cp:revision>
  <dcterms:created xsi:type="dcterms:W3CDTF">2006-08-16T00:00:00Z</dcterms:created>
  <dcterms:modified xsi:type="dcterms:W3CDTF">2023-11-30T01:06:46Z</dcterms:modified>
  <dc:identifier>DAF0rJcifyQ</dc:identifier>
</cp:coreProperties>
</file>